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9" r:id="rId6"/>
    <p:sldId id="310" r:id="rId7"/>
    <p:sldId id="312" r:id="rId8"/>
    <p:sldId id="308" r:id="rId9"/>
    <p:sldId id="316" r:id="rId10"/>
    <p:sldId id="315" r:id="rId11"/>
    <p:sldId id="317" r:id="rId12"/>
    <p:sldId id="321" r:id="rId13"/>
    <p:sldId id="318" r:id="rId14"/>
    <p:sldId id="311" r:id="rId15"/>
    <p:sldId id="313" r:id="rId16"/>
    <p:sldId id="325" r:id="rId17"/>
    <p:sldId id="314" r:id="rId18"/>
    <p:sldId id="319" r:id="rId19"/>
    <p:sldId id="320" r:id="rId20"/>
    <p:sldId id="322" r:id="rId21"/>
    <p:sldId id="32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19" autoAdjust="0"/>
  </p:normalViewPr>
  <p:slideViewPr>
    <p:cSldViewPr snapToGrid="0">
      <p:cViewPr varScale="1">
        <p:scale>
          <a:sx n="120" d="100"/>
          <a:sy n="120" d="100"/>
        </p:scale>
        <p:origin x="49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ARBITRARY STYLE </a:t>
          </a:r>
          <a:r>
            <a:rPr lang="en-US" dirty="0" err="1"/>
            <a:t>TRANSFEr</a:t>
          </a:r>
          <a:r>
            <a:rPr lang="en-US" dirty="0"/>
            <a:t>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CA" dirty="0"/>
            <a:t>Style Transfer – TENSORFLOW LITE</a:t>
          </a:r>
          <a:endParaRPr lang="en-US" dirty="0"/>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NEURAL Style Transfer</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custFlipVert="1" custScaleX="156325" custScaleY="36825" custLinFactX="69171" custLinFactNeighborX="100000" custLinFactNeighborY="111"/>
      <dgm:spPr>
        <a:ln>
          <a:noFill/>
        </a:ln>
      </dgm:spPr>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00468"/>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flipV="1">
          <a:off x="2475848" y="1139426"/>
          <a:ext cx="1631153" cy="141498"/>
        </a:xfrm>
        <a:prstGeom prst="rect">
          <a:avLst/>
        </a:prstGeom>
        <a:solidFill>
          <a:schemeClr val="bg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685468"/>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ARBITRARY STYLE </a:t>
          </a:r>
          <a:r>
            <a:rPr lang="en-US" sz="2400" kern="1200" dirty="0" err="1"/>
            <a:t>TRANSFEr</a:t>
          </a:r>
          <a:r>
            <a:rPr lang="en-US" sz="2400" kern="1200" dirty="0"/>
            <a:t> </a:t>
          </a:r>
        </a:p>
      </dsp:txBody>
      <dsp:txXfrm>
        <a:off x="35606" y="2685468"/>
        <a:ext cx="2981250" cy="720000"/>
      </dsp:txXfrm>
    </dsp:sp>
    <dsp:sp modelId="{543C18BC-1989-44B2-9862-C670C61D3452}">
      <dsp:nvSpPr>
        <dsp:cNvPr id="0" name=""/>
        <dsp:cNvSpPr/>
      </dsp:nvSpPr>
      <dsp:spPr>
        <a:xfrm>
          <a:off x="4119918" y="300468"/>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688030"/>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685468"/>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kern="1200" dirty="0"/>
            <a:t>Style Transfer – TENSORFLOW LITE</a:t>
          </a:r>
          <a:endParaRPr lang="en-US" sz="2400" kern="1200" dirty="0"/>
        </a:p>
      </dsp:txBody>
      <dsp:txXfrm>
        <a:off x="3538574" y="2685468"/>
        <a:ext cx="2981250" cy="720000"/>
      </dsp:txXfrm>
    </dsp:sp>
    <dsp:sp modelId="{5BDDFF18-9AEC-4E5E-B9AA-33D86F01A63E}">
      <dsp:nvSpPr>
        <dsp:cNvPr id="0" name=""/>
        <dsp:cNvSpPr/>
      </dsp:nvSpPr>
      <dsp:spPr>
        <a:xfrm>
          <a:off x="7622887" y="300468"/>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688030"/>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685468"/>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NEURAL Style Transfer</a:t>
          </a:r>
        </a:p>
      </dsp:txBody>
      <dsp:txXfrm>
        <a:off x="7041543" y="2685468"/>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7/26/2022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xunhuang1995/AdaIN-style"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xunhuang1995/AdaIN-styl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305384" y="639097"/>
            <a:ext cx="5581816" cy="3494791"/>
          </a:xfrm>
        </p:spPr>
        <p:txBody>
          <a:bodyPr>
            <a:normAutofit/>
          </a:bodyPr>
          <a:lstStyle/>
          <a:p>
            <a:r>
              <a:rPr lang="en-US" dirty="0" err="1"/>
              <a:t>StyleTransfer</a:t>
            </a:r>
            <a:endParaRPr lang="en-US"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448509" y="4436834"/>
            <a:ext cx="5303520" cy="1224493"/>
          </a:xfrm>
        </p:spPr>
        <p:txBody>
          <a:bodyPr>
            <a:normAutofit/>
          </a:bodyPr>
          <a:lstStyle/>
          <a:p>
            <a:r>
              <a:rPr lang="en-US" b="1" dirty="0"/>
              <a:t>U of T SCS3546-DEEP </a:t>
            </a:r>
            <a:r>
              <a:rPr lang="en-US" b="1" dirty="0" err="1"/>
              <a:t>LeARNING</a:t>
            </a:r>
            <a:r>
              <a:rPr lang="en-US" b="1" dirty="0"/>
              <a:t> </a:t>
            </a:r>
          </a:p>
          <a:p>
            <a:pPr algn="ctr"/>
            <a:r>
              <a:rPr lang="en-US" b="1" dirty="0"/>
              <a:t>Aug 2020 - Tony Sinn  </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BE6748B-D02E-C3ED-58D3-1CE6A50D75C7}"/>
              </a:ext>
            </a:extLst>
          </p:cNvPr>
          <p:cNvSpPr txBox="1"/>
          <p:nvPr/>
        </p:nvSpPr>
        <p:spPr>
          <a:xfrm>
            <a:off x="6512118" y="5804452"/>
            <a:ext cx="5239911" cy="369332"/>
          </a:xfrm>
          <a:prstGeom prst="rect">
            <a:avLst/>
          </a:prstGeom>
          <a:noFill/>
        </p:spPr>
        <p:txBody>
          <a:bodyPr wrap="square" rtlCol="0">
            <a:spAutoFit/>
          </a:bodyPr>
          <a:lstStyle/>
          <a:p>
            <a:pPr algn="ctr"/>
            <a:r>
              <a:rPr lang="en-CA" dirty="0"/>
              <a:t> tony.sinn@mail.utoronto.ca</a:t>
            </a:r>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 – </a:t>
            </a:r>
            <a:r>
              <a:rPr lang="en-US" dirty="0" err="1"/>
              <a:t>Tensorflow</a:t>
            </a:r>
            <a:r>
              <a:rPr lang="en-US" dirty="0"/>
              <a:t> Lite</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8" name="Content Placeholder 7">
            <a:extLst>
              <a:ext uri="{FF2B5EF4-FFF2-40B4-BE49-F238E27FC236}">
                <a16:creationId xmlns:a16="http://schemas.microsoft.com/office/drawing/2014/main" id="{1A377377-3AA6-5DB5-96D7-20D1E9F3EAEE}"/>
              </a:ext>
            </a:extLst>
          </p:cNvPr>
          <p:cNvSpPr>
            <a:spLocks noGrp="1"/>
          </p:cNvSpPr>
          <p:nvPr>
            <p:ph idx="1"/>
          </p:nvPr>
        </p:nvSpPr>
        <p:spPr>
          <a:xfrm>
            <a:off x="1097280" y="2108201"/>
            <a:ext cx="6295558" cy="3760891"/>
          </a:xfrm>
        </p:spPr>
        <p:txBody>
          <a:bodyPr/>
          <a:lstStyle/>
          <a:p>
            <a:endParaRPr lang="en-CA" dirty="0"/>
          </a:p>
        </p:txBody>
      </p:sp>
      <p:pic>
        <p:nvPicPr>
          <p:cNvPr id="10" name="Picture 9">
            <a:extLst>
              <a:ext uri="{FF2B5EF4-FFF2-40B4-BE49-F238E27FC236}">
                <a16:creationId xmlns:a16="http://schemas.microsoft.com/office/drawing/2014/main" id="{832731CB-11EA-7D37-EF9E-5AA76580DD3E}"/>
              </a:ext>
            </a:extLst>
          </p:cNvPr>
          <p:cNvPicPr>
            <a:picLocks noChangeAspect="1"/>
          </p:cNvPicPr>
          <p:nvPr/>
        </p:nvPicPr>
        <p:blipFill>
          <a:blip r:embed="rId2"/>
          <a:stretch>
            <a:fillRect/>
          </a:stretch>
        </p:blipFill>
        <p:spPr>
          <a:xfrm>
            <a:off x="1097280" y="2108201"/>
            <a:ext cx="6295558" cy="3760891"/>
          </a:xfrm>
          <a:prstGeom prst="rect">
            <a:avLst/>
          </a:prstGeom>
        </p:spPr>
      </p:pic>
      <p:pic>
        <p:nvPicPr>
          <p:cNvPr id="12" name="Picture 11">
            <a:extLst>
              <a:ext uri="{FF2B5EF4-FFF2-40B4-BE49-F238E27FC236}">
                <a16:creationId xmlns:a16="http://schemas.microsoft.com/office/drawing/2014/main" id="{E54811BD-4B00-4D42-5F4E-F0A8F024C6A0}"/>
              </a:ext>
            </a:extLst>
          </p:cNvPr>
          <p:cNvPicPr>
            <a:picLocks noChangeAspect="1"/>
          </p:cNvPicPr>
          <p:nvPr/>
        </p:nvPicPr>
        <p:blipFill>
          <a:blip r:embed="rId3"/>
          <a:stretch>
            <a:fillRect/>
          </a:stretch>
        </p:blipFill>
        <p:spPr>
          <a:xfrm>
            <a:off x="7573992" y="2112017"/>
            <a:ext cx="3722054" cy="3757075"/>
          </a:xfrm>
          <a:prstGeom prst="rect">
            <a:avLst/>
          </a:prstGeom>
        </p:spPr>
      </p:pic>
    </p:spTree>
    <p:extLst>
      <p:ext uri="{BB962C8B-B14F-4D97-AF65-F5344CB8AC3E}">
        <p14:creationId xmlns:p14="http://schemas.microsoft.com/office/powerpoint/2010/main" val="1207883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 – VGG19 using Transfer Learning</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pic>
        <p:nvPicPr>
          <p:cNvPr id="8" name="Content Placeholder 7">
            <a:extLst>
              <a:ext uri="{FF2B5EF4-FFF2-40B4-BE49-F238E27FC236}">
                <a16:creationId xmlns:a16="http://schemas.microsoft.com/office/drawing/2014/main" id="{ABDD9DA4-7BE0-670C-C100-55C979E358B2}"/>
              </a:ext>
            </a:extLst>
          </p:cNvPr>
          <p:cNvPicPr>
            <a:picLocks noGrp="1" noChangeAspect="1"/>
          </p:cNvPicPr>
          <p:nvPr>
            <p:ph idx="1"/>
          </p:nvPr>
        </p:nvPicPr>
        <p:blipFill>
          <a:blip r:embed="rId2"/>
          <a:stretch>
            <a:fillRect/>
          </a:stretch>
        </p:blipFill>
        <p:spPr>
          <a:xfrm>
            <a:off x="733255" y="2063663"/>
            <a:ext cx="8358988" cy="4332411"/>
          </a:xfrm>
        </p:spPr>
      </p:pic>
      <p:sp>
        <p:nvSpPr>
          <p:cNvPr id="11" name="TextBox 10">
            <a:extLst>
              <a:ext uri="{FF2B5EF4-FFF2-40B4-BE49-F238E27FC236}">
                <a16:creationId xmlns:a16="http://schemas.microsoft.com/office/drawing/2014/main" id="{0CC9449A-503E-2D5C-117C-7BB68CB0B343}"/>
              </a:ext>
            </a:extLst>
          </p:cNvPr>
          <p:cNvSpPr txBox="1"/>
          <p:nvPr/>
        </p:nvSpPr>
        <p:spPr>
          <a:xfrm>
            <a:off x="8574657" y="2346385"/>
            <a:ext cx="2509461" cy="3693319"/>
          </a:xfrm>
          <a:prstGeom prst="rect">
            <a:avLst/>
          </a:prstGeom>
          <a:noFill/>
        </p:spPr>
        <p:txBody>
          <a:bodyPr wrap="square" rtlCol="0">
            <a:spAutoFit/>
          </a:bodyPr>
          <a:lstStyle/>
          <a:p>
            <a:pPr algn="l"/>
            <a:r>
              <a:rPr lang="en-US" b="1" i="0" dirty="0">
                <a:solidFill>
                  <a:srgbClr val="292929"/>
                </a:solidFill>
                <a:effectLst/>
                <a:latin typeface="sohne"/>
              </a:rPr>
              <a:t>Separating Style and Content</a:t>
            </a:r>
          </a:p>
          <a:p>
            <a:pPr algn="l"/>
            <a:r>
              <a:rPr lang="en-US" b="0" i="0" dirty="0">
                <a:solidFill>
                  <a:srgbClr val="292929"/>
                </a:solidFill>
                <a:effectLst/>
                <a:latin typeface="charter"/>
              </a:rPr>
              <a:t>Style transfer relies on separating the content and style of an image. Given one content image and one style image, we aim to create a new, </a:t>
            </a:r>
            <a:r>
              <a:rPr lang="en-US" b="0" i="1" dirty="0">
                <a:solidFill>
                  <a:srgbClr val="292929"/>
                </a:solidFill>
                <a:effectLst/>
                <a:latin typeface="charter"/>
              </a:rPr>
              <a:t>target</a:t>
            </a:r>
            <a:r>
              <a:rPr lang="en-US" b="0" i="0" dirty="0">
                <a:solidFill>
                  <a:srgbClr val="292929"/>
                </a:solidFill>
                <a:effectLst/>
                <a:latin typeface="charter"/>
              </a:rPr>
              <a:t> image which should contain our desired content and style components:</a:t>
            </a:r>
          </a:p>
          <a:p>
            <a:endParaRPr lang="en-CA" dirty="0"/>
          </a:p>
        </p:txBody>
      </p:sp>
    </p:spTree>
    <p:extLst>
      <p:ext uri="{BB962C8B-B14F-4D97-AF65-F5344CB8AC3E}">
        <p14:creationId xmlns:p14="http://schemas.microsoft.com/office/powerpoint/2010/main" val="691852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 – VGG19 using Transfer Learning – Loss Functions</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4" name="Content Placeholder 3">
            <a:extLst>
              <a:ext uri="{FF2B5EF4-FFF2-40B4-BE49-F238E27FC236}">
                <a16:creationId xmlns:a16="http://schemas.microsoft.com/office/drawing/2014/main" id="{E871DB4B-093B-3540-3C90-832C9BE303E6}"/>
              </a:ext>
            </a:extLst>
          </p:cNvPr>
          <p:cNvSpPr>
            <a:spLocks noGrp="1"/>
          </p:cNvSpPr>
          <p:nvPr>
            <p:ph idx="1"/>
          </p:nvPr>
        </p:nvSpPr>
        <p:spPr>
          <a:xfrm>
            <a:off x="1097280" y="2108201"/>
            <a:ext cx="10058400" cy="3998401"/>
          </a:xfrm>
        </p:spPr>
        <p:txBody>
          <a:bodyPr>
            <a:normAutofit/>
          </a:bodyPr>
          <a:lstStyle/>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pic>
        <p:nvPicPr>
          <p:cNvPr id="6" name="Picture 5">
            <a:extLst>
              <a:ext uri="{FF2B5EF4-FFF2-40B4-BE49-F238E27FC236}">
                <a16:creationId xmlns:a16="http://schemas.microsoft.com/office/drawing/2014/main" id="{A866D389-77BD-8DD0-984E-90DB17A9F797}"/>
              </a:ext>
            </a:extLst>
          </p:cNvPr>
          <p:cNvPicPr>
            <a:picLocks noChangeAspect="1"/>
          </p:cNvPicPr>
          <p:nvPr/>
        </p:nvPicPr>
        <p:blipFill>
          <a:blip r:embed="rId2"/>
          <a:stretch>
            <a:fillRect/>
          </a:stretch>
        </p:blipFill>
        <p:spPr>
          <a:xfrm>
            <a:off x="2139919" y="2272638"/>
            <a:ext cx="7912161" cy="3648543"/>
          </a:xfrm>
          <a:prstGeom prst="rect">
            <a:avLst/>
          </a:prstGeom>
        </p:spPr>
      </p:pic>
    </p:spTree>
    <p:extLst>
      <p:ext uri="{BB962C8B-B14F-4D97-AF65-F5344CB8AC3E}">
        <p14:creationId xmlns:p14="http://schemas.microsoft.com/office/powerpoint/2010/main" val="2028296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 – VGG19 using Transfer Learning – Gram Matrix</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4" name="Content Placeholder 3">
            <a:extLst>
              <a:ext uri="{FF2B5EF4-FFF2-40B4-BE49-F238E27FC236}">
                <a16:creationId xmlns:a16="http://schemas.microsoft.com/office/drawing/2014/main" id="{E871DB4B-093B-3540-3C90-832C9BE303E6}"/>
              </a:ext>
            </a:extLst>
          </p:cNvPr>
          <p:cNvSpPr>
            <a:spLocks noGrp="1"/>
          </p:cNvSpPr>
          <p:nvPr>
            <p:ph idx="1"/>
          </p:nvPr>
        </p:nvSpPr>
        <p:spPr>
          <a:xfrm>
            <a:off x="1097280" y="2108201"/>
            <a:ext cx="10058400" cy="3998401"/>
          </a:xfrm>
        </p:spPr>
        <p:txBody>
          <a:bodyPr>
            <a:normAutofit fontScale="40000" lnSpcReduction="20000"/>
          </a:bodyPr>
          <a:lstStyle/>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https://youtu.be/e718uVAW3KU</a:t>
            </a:r>
          </a:p>
        </p:txBody>
      </p:sp>
      <p:pic>
        <p:nvPicPr>
          <p:cNvPr id="7" name="Picture 6">
            <a:extLst>
              <a:ext uri="{FF2B5EF4-FFF2-40B4-BE49-F238E27FC236}">
                <a16:creationId xmlns:a16="http://schemas.microsoft.com/office/drawing/2014/main" id="{C240263B-1E38-F2A7-A07E-AB688DAC5143}"/>
              </a:ext>
            </a:extLst>
          </p:cNvPr>
          <p:cNvPicPr>
            <a:picLocks noChangeAspect="1"/>
          </p:cNvPicPr>
          <p:nvPr/>
        </p:nvPicPr>
        <p:blipFill>
          <a:blip r:embed="rId2"/>
          <a:stretch>
            <a:fillRect/>
          </a:stretch>
        </p:blipFill>
        <p:spPr>
          <a:xfrm>
            <a:off x="1640619" y="1925320"/>
            <a:ext cx="8277225" cy="3682999"/>
          </a:xfrm>
          <a:prstGeom prst="rect">
            <a:avLst/>
          </a:prstGeom>
        </p:spPr>
      </p:pic>
    </p:spTree>
    <p:extLst>
      <p:ext uri="{BB962C8B-B14F-4D97-AF65-F5344CB8AC3E}">
        <p14:creationId xmlns:p14="http://schemas.microsoft.com/office/powerpoint/2010/main" val="166129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 – VGG19 using Transfer Learning</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pic>
        <p:nvPicPr>
          <p:cNvPr id="8" name="Content Placeholder 7">
            <a:extLst>
              <a:ext uri="{FF2B5EF4-FFF2-40B4-BE49-F238E27FC236}">
                <a16:creationId xmlns:a16="http://schemas.microsoft.com/office/drawing/2014/main" id="{C7305250-DF31-2922-2006-9BFF20372949}"/>
              </a:ext>
            </a:extLst>
          </p:cNvPr>
          <p:cNvPicPr>
            <a:picLocks noGrp="1" noChangeAspect="1"/>
          </p:cNvPicPr>
          <p:nvPr>
            <p:ph idx="1"/>
          </p:nvPr>
        </p:nvPicPr>
        <p:blipFill>
          <a:blip r:embed="rId2"/>
          <a:stretch>
            <a:fillRect/>
          </a:stretch>
        </p:blipFill>
        <p:spPr>
          <a:xfrm>
            <a:off x="988683" y="2194928"/>
            <a:ext cx="7033883" cy="3552825"/>
          </a:xfrm>
        </p:spPr>
      </p:pic>
      <p:pic>
        <p:nvPicPr>
          <p:cNvPr id="10" name="Picture 9">
            <a:extLst>
              <a:ext uri="{FF2B5EF4-FFF2-40B4-BE49-F238E27FC236}">
                <a16:creationId xmlns:a16="http://schemas.microsoft.com/office/drawing/2014/main" id="{606B1300-183C-F9BE-A452-D21FC22AFC47}"/>
              </a:ext>
            </a:extLst>
          </p:cNvPr>
          <p:cNvPicPr>
            <a:picLocks noChangeAspect="1"/>
          </p:cNvPicPr>
          <p:nvPr/>
        </p:nvPicPr>
        <p:blipFill>
          <a:blip r:embed="rId3"/>
          <a:stretch>
            <a:fillRect/>
          </a:stretch>
        </p:blipFill>
        <p:spPr>
          <a:xfrm>
            <a:off x="7824158" y="2541750"/>
            <a:ext cx="3683480" cy="2859179"/>
          </a:xfrm>
          <a:prstGeom prst="rect">
            <a:avLst/>
          </a:prstGeom>
        </p:spPr>
      </p:pic>
    </p:spTree>
    <p:extLst>
      <p:ext uri="{BB962C8B-B14F-4D97-AF65-F5344CB8AC3E}">
        <p14:creationId xmlns:p14="http://schemas.microsoft.com/office/powerpoint/2010/main" val="4259782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Lesson Learned</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4" name="Content Placeholder 3">
            <a:extLst>
              <a:ext uri="{FF2B5EF4-FFF2-40B4-BE49-F238E27FC236}">
                <a16:creationId xmlns:a16="http://schemas.microsoft.com/office/drawing/2014/main" id="{CA93DD61-45A2-5254-ED49-367C85F7C8C8}"/>
              </a:ext>
            </a:extLst>
          </p:cNvPr>
          <p:cNvSpPr>
            <a:spLocks noGrp="1"/>
          </p:cNvSpPr>
          <p:nvPr>
            <p:ph idx="1"/>
          </p:nvPr>
        </p:nvSpPr>
        <p:spPr/>
        <p:txBody>
          <a:bodyPr>
            <a:normAutofit/>
          </a:bodyPr>
          <a:lstStyle/>
          <a:p>
            <a:r>
              <a:rPr lang="en-CA" dirty="0"/>
              <a:t>1. Neural Style Transfer using VGG19 and Transfer Learning – It takes a lot of time to train the model and get the stylized image but you can have better control on the features you may want to emphasis. (E.g. Texture, contrast or color)</a:t>
            </a:r>
          </a:p>
          <a:p>
            <a:r>
              <a:rPr lang="en-CA" dirty="0"/>
              <a:t>2. With Arbitrary Style Transfer the stylized images got generated very fast style. Whether the style is Escher, Van Gogh and Monet.</a:t>
            </a:r>
          </a:p>
          <a:p>
            <a:r>
              <a:rPr lang="en-CA" dirty="0"/>
              <a:t>3.With Tensor flow lite model the model can be load on the device to generate image.</a:t>
            </a:r>
          </a:p>
          <a:p>
            <a:r>
              <a:rPr lang="en-CA" dirty="0"/>
              <a:t>4.In the future we can try style transfer for video using the Arbitrary Style Transfer</a:t>
            </a:r>
          </a:p>
          <a:p>
            <a:pPr marL="0" indent="0">
              <a:buNone/>
            </a:pPr>
            <a:endParaRPr lang="en-CA" dirty="0"/>
          </a:p>
          <a:p>
            <a:endParaRPr lang="en-CA" dirty="0"/>
          </a:p>
        </p:txBody>
      </p:sp>
    </p:spTree>
    <p:extLst>
      <p:ext uri="{BB962C8B-B14F-4D97-AF65-F5344CB8AC3E}">
        <p14:creationId xmlns:p14="http://schemas.microsoft.com/office/powerpoint/2010/main" val="2619865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Resources </a:t>
            </a:r>
            <a:r>
              <a:rPr lang="en-US" sz="1300" dirty="0"/>
              <a:t>https://github.com/eziat2/Style_Transfer/blob/main/README.md</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4" name="Content Placeholder 3">
            <a:extLst>
              <a:ext uri="{FF2B5EF4-FFF2-40B4-BE49-F238E27FC236}">
                <a16:creationId xmlns:a16="http://schemas.microsoft.com/office/drawing/2014/main" id="{CA93DD61-45A2-5254-ED49-367C85F7C8C8}"/>
              </a:ext>
            </a:extLst>
          </p:cNvPr>
          <p:cNvSpPr>
            <a:spLocks noGrp="1"/>
          </p:cNvSpPr>
          <p:nvPr>
            <p:ph idx="1"/>
          </p:nvPr>
        </p:nvSpPr>
        <p:spPr>
          <a:xfrm>
            <a:off x="1097280" y="2242268"/>
            <a:ext cx="10058400" cy="3983603"/>
          </a:xfrm>
        </p:spPr>
        <p:txBody>
          <a:bodyPr>
            <a:noAutofit/>
          </a:bodyPr>
          <a:lstStyle/>
          <a:p>
            <a:pPr marL="0" indent="0" algn="l">
              <a:buNone/>
            </a:pPr>
            <a:r>
              <a:rPr lang="fr-FR" sz="1200" dirty="0">
                <a:solidFill>
                  <a:srgbClr val="24292F"/>
                </a:solidFill>
                <a:latin typeface="Times New Roman" panose="02020603050405020304" pitchFamily="18" charset="0"/>
                <a:cs typeface="Times New Roman" panose="02020603050405020304" pitchFamily="18" charset="0"/>
              </a:rPr>
              <a:t>  </a:t>
            </a:r>
            <a:r>
              <a:rPr lang="fr-FR" sz="1200" b="0" i="0" u="none" strike="noStrike" dirty="0">
                <a:solidFill>
                  <a:srgbClr val="24292F"/>
                </a:solidFill>
                <a:effectLst/>
                <a:latin typeface="Times New Roman" panose="02020603050405020304" pitchFamily="18" charset="0"/>
                <a:cs typeface="Times New Roman" panose="02020603050405020304" pitchFamily="18" charset="0"/>
              </a:rPr>
              <a:t>https://www.christies.com/features/A-collaboration-between-two-artists-one-human-one-a-machine-9332-1.aspx</a:t>
            </a:r>
          </a:p>
          <a:p>
            <a:r>
              <a:rPr lang="fr-FR" sz="1200" b="0" i="0" u="none" strike="noStrike" dirty="0">
                <a:solidFill>
                  <a:srgbClr val="24292F"/>
                </a:solidFill>
                <a:effectLst/>
                <a:latin typeface="Times New Roman" panose="02020603050405020304" pitchFamily="18" charset="0"/>
                <a:cs typeface="Times New Roman" panose="02020603050405020304" pitchFamily="18" charset="0"/>
              </a:rPr>
              <a:t>https://www.fritz.ai/style-transfer/#part-uses</a:t>
            </a:r>
          </a:p>
          <a:p>
            <a:pPr algn="l"/>
            <a:r>
              <a:rPr lang="fr-FR" sz="1200" b="0" i="0" u="none" strike="noStrike" dirty="0">
                <a:solidFill>
                  <a:srgbClr val="24292F"/>
                </a:solidFill>
                <a:effectLst/>
                <a:latin typeface="Times New Roman" panose="02020603050405020304" pitchFamily="18" charset="0"/>
                <a:cs typeface="Times New Roman" panose="02020603050405020304" pitchFamily="18" charset="0"/>
              </a:rPr>
              <a:t>https://arxiv.org/pdf/1703.06868.pdf</a:t>
            </a:r>
          </a:p>
          <a:p>
            <a:pPr algn="l"/>
            <a:r>
              <a:rPr lang="fr-FR" sz="1200" b="0" i="0" u="none" strike="noStrike" dirty="0">
                <a:solidFill>
                  <a:srgbClr val="24292F"/>
                </a:solidFill>
                <a:effectLst/>
                <a:latin typeface="Times New Roman" panose="02020603050405020304" pitchFamily="18" charset="0"/>
                <a:cs typeface="Times New Roman" panose="02020603050405020304" pitchFamily="18" charset="0"/>
              </a:rPr>
              <a:t>https://colab.research.google.com/drive/1amO7FjN_qE0KdvSyF_gamrwDYCiCTpTa</a:t>
            </a:r>
          </a:p>
          <a:p>
            <a:pPr algn="l"/>
            <a:r>
              <a:rPr lang="fr-FR" sz="1200" b="0" i="0" u="none" strike="noStrike" dirty="0">
                <a:solidFill>
                  <a:srgbClr val="24292F"/>
                </a:solidFill>
                <a:effectLst/>
                <a:latin typeface="Times New Roman" panose="02020603050405020304" pitchFamily="18" charset="0"/>
                <a:cs typeface="Times New Roman" panose="02020603050405020304" pitchFamily="18" charset="0"/>
              </a:rPr>
              <a:t>https://www.tensorflow.org/hub/tutorials/tf2_arbitrary_image_stylization</a:t>
            </a:r>
          </a:p>
          <a:p>
            <a:pPr algn="l"/>
            <a:r>
              <a:rPr lang="fr-FR" sz="1200" b="0" i="0" u="none" strike="noStrike" dirty="0">
                <a:solidFill>
                  <a:srgbClr val="24292F"/>
                </a:solidFill>
                <a:effectLst/>
                <a:latin typeface="Times New Roman" panose="02020603050405020304" pitchFamily="18" charset="0"/>
                <a:cs typeface="Times New Roman" panose="02020603050405020304" pitchFamily="18" charset="0"/>
              </a:rPr>
              <a:t>https://www.tensorflow.org/tutorials/generative/style_transfer</a:t>
            </a:r>
          </a:p>
          <a:p>
            <a:pPr algn="l"/>
            <a:r>
              <a:rPr lang="fr-FR" sz="1200" b="0" i="0" u="none" strike="noStrike" dirty="0">
                <a:solidFill>
                  <a:srgbClr val="24292F"/>
                </a:solidFill>
                <a:effectLst/>
                <a:latin typeface="Times New Roman" panose="02020603050405020304" pitchFamily="18" charset="0"/>
                <a:cs typeface="Times New Roman" panose="02020603050405020304" pitchFamily="18" charset="0"/>
              </a:rPr>
              <a:t>https://towardsdatascience.com/tensorflow-and-vgg19-can-help-you-convert-your-photos-into-beautiful-pop-art-pieces-c1abe87e7e01</a:t>
            </a:r>
          </a:p>
          <a:p>
            <a:pPr algn="l"/>
            <a:r>
              <a:rPr lang="fr-FR" sz="1200" b="0" i="0" u="none" strike="noStrike" dirty="0">
                <a:solidFill>
                  <a:srgbClr val="24292F"/>
                </a:solidFill>
                <a:effectLst/>
                <a:latin typeface="Times New Roman" panose="02020603050405020304" pitchFamily="18" charset="0"/>
                <a:cs typeface="Times New Roman" panose="02020603050405020304" pitchFamily="18" charset="0"/>
              </a:rPr>
              <a:t>https://github.com/xunhuang1995/AdaIN-style</a:t>
            </a:r>
          </a:p>
          <a:p>
            <a:pPr algn="l"/>
            <a:r>
              <a:rPr lang="fr-FR" sz="1200" b="0" i="0" u="none" strike="noStrike" dirty="0">
                <a:solidFill>
                  <a:srgbClr val="24292F"/>
                </a:solidFill>
                <a:effectLst/>
                <a:latin typeface="Times New Roman" panose="02020603050405020304" pitchFamily="18" charset="0"/>
                <a:cs typeface="Times New Roman" panose="02020603050405020304" pitchFamily="18" charset="0"/>
              </a:rPr>
              <a:t>https://youtu.be/e718uVAW3KU</a:t>
            </a:r>
          </a:p>
          <a:p>
            <a:pPr algn="l"/>
            <a:r>
              <a:rPr lang="fr-FR" sz="1200" b="0" i="0" u="none" strike="noStrike" dirty="0">
                <a:solidFill>
                  <a:srgbClr val="24292F"/>
                </a:solidFill>
                <a:effectLst/>
                <a:latin typeface="Times New Roman" panose="02020603050405020304" pitchFamily="18" charset="0"/>
                <a:cs typeface="Times New Roman" panose="02020603050405020304" pitchFamily="18" charset="0"/>
              </a:rPr>
              <a:t>https://www.techleer.com/articles/466-insight-into-fast-style-transfer-in-tensorflow/</a:t>
            </a:r>
            <a:endParaRPr lang="en-CA"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4213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Business Application </a:t>
            </a:r>
            <a:br>
              <a:rPr lang="en-US" dirty="0"/>
            </a:br>
            <a:endParaRPr lang="en-US" dirty="0"/>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4" name="Content Placeholder 3">
            <a:extLst>
              <a:ext uri="{FF2B5EF4-FFF2-40B4-BE49-F238E27FC236}">
                <a16:creationId xmlns:a16="http://schemas.microsoft.com/office/drawing/2014/main" id="{CA93DD61-45A2-5254-ED49-367C85F7C8C8}"/>
              </a:ext>
            </a:extLst>
          </p:cNvPr>
          <p:cNvSpPr>
            <a:spLocks noGrp="1"/>
          </p:cNvSpPr>
          <p:nvPr>
            <p:ph idx="1"/>
          </p:nvPr>
        </p:nvSpPr>
        <p:spPr/>
        <p:txBody>
          <a:bodyPr>
            <a:normAutofit/>
          </a:bodyPr>
          <a:lstStyle/>
          <a:p>
            <a:endParaRPr lang="en-CA" dirty="0"/>
          </a:p>
          <a:p>
            <a:endParaRPr lang="en-CA" dirty="0"/>
          </a:p>
        </p:txBody>
      </p:sp>
      <p:pic>
        <p:nvPicPr>
          <p:cNvPr id="6" name="Picture 5">
            <a:extLst>
              <a:ext uri="{FF2B5EF4-FFF2-40B4-BE49-F238E27FC236}">
                <a16:creationId xmlns:a16="http://schemas.microsoft.com/office/drawing/2014/main" id="{CD1E7A90-6024-AB1F-ED9C-623DF7B95F1D}"/>
              </a:ext>
            </a:extLst>
          </p:cNvPr>
          <p:cNvPicPr>
            <a:picLocks noChangeAspect="1"/>
          </p:cNvPicPr>
          <p:nvPr/>
        </p:nvPicPr>
        <p:blipFill>
          <a:blip r:embed="rId2"/>
          <a:stretch>
            <a:fillRect/>
          </a:stretch>
        </p:blipFill>
        <p:spPr>
          <a:xfrm>
            <a:off x="1097280" y="1987826"/>
            <a:ext cx="10058400" cy="4356556"/>
          </a:xfrm>
          <a:prstGeom prst="rect">
            <a:avLst/>
          </a:prstGeom>
        </p:spPr>
      </p:pic>
      <p:sp>
        <p:nvSpPr>
          <p:cNvPr id="8" name="TextBox 7">
            <a:extLst>
              <a:ext uri="{FF2B5EF4-FFF2-40B4-BE49-F238E27FC236}">
                <a16:creationId xmlns:a16="http://schemas.microsoft.com/office/drawing/2014/main" id="{1D90359C-43BF-664C-EF82-A2BDC32E04D7}"/>
              </a:ext>
            </a:extLst>
          </p:cNvPr>
          <p:cNvSpPr txBox="1"/>
          <p:nvPr/>
        </p:nvSpPr>
        <p:spPr>
          <a:xfrm>
            <a:off x="1256306" y="864016"/>
            <a:ext cx="10455965" cy="461665"/>
          </a:xfrm>
          <a:prstGeom prst="rect">
            <a:avLst/>
          </a:prstGeom>
          <a:noFill/>
        </p:spPr>
        <p:txBody>
          <a:bodyPr wrap="square" rtlCol="0">
            <a:spAutoFit/>
          </a:bodyPr>
          <a:lstStyle/>
          <a:p>
            <a:endParaRPr lang="en-CA" sz="1200" dirty="0"/>
          </a:p>
          <a:p>
            <a:r>
              <a:rPr lang="en-CA" sz="1200" dirty="0"/>
              <a:t>https://www.christies.com/features/A-collaboration-between-two-artists-one-human-one-a-machine-9332-1.aspx</a:t>
            </a:r>
          </a:p>
        </p:txBody>
      </p:sp>
    </p:spTree>
    <p:extLst>
      <p:ext uri="{BB962C8B-B14F-4D97-AF65-F5344CB8AC3E}">
        <p14:creationId xmlns:p14="http://schemas.microsoft.com/office/powerpoint/2010/main" val="3578583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4" name="Content Placeholder 3">
            <a:extLst>
              <a:ext uri="{FF2B5EF4-FFF2-40B4-BE49-F238E27FC236}">
                <a16:creationId xmlns:a16="http://schemas.microsoft.com/office/drawing/2014/main" id="{CA93DD61-45A2-5254-ED49-367C85F7C8C8}"/>
              </a:ext>
            </a:extLst>
          </p:cNvPr>
          <p:cNvSpPr>
            <a:spLocks noGrp="1"/>
          </p:cNvSpPr>
          <p:nvPr>
            <p:ph idx="1"/>
          </p:nvPr>
        </p:nvSpPr>
        <p:spPr/>
        <p:txBody>
          <a:bodyPr>
            <a:normAutofit/>
          </a:bodyPr>
          <a:lstStyle/>
          <a:p>
            <a:endParaRPr lang="en-CA" dirty="0"/>
          </a:p>
          <a:p>
            <a:endParaRPr lang="en-CA" dirty="0"/>
          </a:p>
          <a:p>
            <a:pPr marL="201168" lvl="1" indent="0" algn="ctr">
              <a:buNone/>
            </a:pPr>
            <a:r>
              <a:rPr lang="en-CA" sz="6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425061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6" name="Content Placeholder 5">
            <a:extLst>
              <a:ext uri="{FF2B5EF4-FFF2-40B4-BE49-F238E27FC236}">
                <a16:creationId xmlns:a16="http://schemas.microsoft.com/office/drawing/2014/main" id="{CCDA6BE4-467F-F5E8-AD47-CDC3920F8B58}"/>
              </a:ext>
            </a:extLst>
          </p:cNvPr>
          <p:cNvSpPr>
            <a:spLocks noGrp="1"/>
          </p:cNvSpPr>
          <p:nvPr>
            <p:ph idx="1"/>
          </p:nvPr>
        </p:nvSpPr>
        <p:spPr/>
        <p:txBody>
          <a:bodyPr/>
          <a:lstStyle/>
          <a:p>
            <a:pPr algn="l"/>
            <a:r>
              <a:rPr lang="en-US" sz="1800" b="1" i="0" u="none" strike="noStrike" baseline="0" dirty="0">
                <a:latin typeface="UtopiaStd-Bold13"/>
              </a:rPr>
              <a:t>Neural style transfer (NST) </a:t>
            </a:r>
            <a:r>
              <a:rPr lang="en-US" sz="1800" b="0" i="0" u="none" strike="noStrike" baseline="0" dirty="0">
                <a:latin typeface="UtopiaStd-Regular13"/>
              </a:rPr>
              <a:t>is a computer vision technique that takes two images – a</a:t>
            </a:r>
          </a:p>
          <a:p>
            <a:pPr algn="l"/>
            <a:r>
              <a:rPr lang="en-US" sz="1800" b="0" i="0" u="none" strike="noStrike" baseline="0" dirty="0">
                <a:latin typeface="UtopiaStd-Regular13"/>
              </a:rPr>
              <a:t>content image and a style reference image – and blends them together so that the</a:t>
            </a:r>
          </a:p>
          <a:p>
            <a:pPr algn="l"/>
            <a:r>
              <a:rPr lang="en-US" sz="1800" b="0" i="0" u="none" strike="noStrike" baseline="0" dirty="0">
                <a:latin typeface="UtopiaStd-Regular13"/>
              </a:rPr>
              <a:t>resulting output image retains the core elements of the content image but appears to be</a:t>
            </a:r>
          </a:p>
          <a:p>
            <a:pPr algn="l"/>
            <a:r>
              <a:rPr lang="en-US" sz="1800" b="0" i="0" u="none" strike="noStrike" baseline="0" dirty="0">
                <a:latin typeface="UtopiaStd-Regular13"/>
              </a:rPr>
              <a:t>painted in the style of the style reference image. The output image from a NST network</a:t>
            </a:r>
          </a:p>
          <a:p>
            <a:pPr algn="l"/>
            <a:r>
              <a:rPr lang="en-US" sz="1800" b="0" i="0" u="none" strike="noStrike" baseline="0" dirty="0">
                <a:latin typeface="UtopiaStd-Regular13"/>
              </a:rPr>
              <a:t>is called a pastiche. A </a:t>
            </a:r>
            <a:r>
              <a:rPr lang="en-US" sz="1800" b="1" i="0" u="none" strike="noStrike" baseline="0" dirty="0">
                <a:latin typeface="UtopiaStd-Bold13"/>
              </a:rPr>
              <a:t>pastiche </a:t>
            </a:r>
            <a:r>
              <a:rPr lang="en-US" sz="1800" b="0" i="0" u="none" strike="noStrike" baseline="0" dirty="0">
                <a:latin typeface="UtopiaStd-Regular13"/>
              </a:rPr>
              <a:t>is a work of visual art, literature, theater or music that</a:t>
            </a:r>
          </a:p>
          <a:p>
            <a:pPr algn="l"/>
            <a:r>
              <a:rPr lang="en-US" sz="1800" b="0" i="0" u="none" strike="noStrike" baseline="0" dirty="0">
                <a:latin typeface="UtopiaStd-Regular13"/>
              </a:rPr>
              <a:t>imitates the style (or character) of the work of one or more other artists. Unlike a parody,</a:t>
            </a:r>
          </a:p>
          <a:p>
            <a:pPr algn="l"/>
            <a:r>
              <a:rPr lang="en-US" sz="1800" b="0" i="0" u="none" strike="noStrike" baseline="0" dirty="0">
                <a:latin typeface="UtopiaStd-Regular13"/>
              </a:rPr>
              <a:t>a pastiche celebrates rather than mocks the work it imitates.</a:t>
            </a:r>
          </a:p>
        </p:txBody>
      </p:sp>
    </p:spTree>
    <p:extLst>
      <p:ext uri="{BB962C8B-B14F-4D97-AF65-F5344CB8AC3E}">
        <p14:creationId xmlns:p14="http://schemas.microsoft.com/office/powerpoint/2010/main" val="3502947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6" name="Content Placeholder 5">
            <a:extLst>
              <a:ext uri="{FF2B5EF4-FFF2-40B4-BE49-F238E27FC236}">
                <a16:creationId xmlns:a16="http://schemas.microsoft.com/office/drawing/2014/main" id="{CCDA6BE4-467F-F5E8-AD47-CDC3920F8B58}"/>
              </a:ext>
            </a:extLst>
          </p:cNvPr>
          <p:cNvSpPr>
            <a:spLocks noGrp="1"/>
          </p:cNvSpPr>
          <p:nvPr>
            <p:ph idx="1"/>
          </p:nvPr>
        </p:nvSpPr>
        <p:spPr>
          <a:xfrm>
            <a:off x="1097280" y="2122111"/>
            <a:ext cx="10058400" cy="3760891"/>
          </a:xfrm>
        </p:spPr>
        <p:txBody>
          <a:bodyPr/>
          <a:lstStyle/>
          <a:p>
            <a:pPr algn="l"/>
            <a:r>
              <a:rPr lang="en-US" sz="1800" b="1" i="0" u="none" strike="noStrike" baseline="0" dirty="0">
                <a:latin typeface="UtopiaStd-Bold13"/>
              </a:rPr>
              <a:t> </a:t>
            </a:r>
            <a:endParaRPr lang="en-US" sz="1800" b="0" i="0" u="none" strike="noStrike" baseline="0" dirty="0">
              <a:latin typeface="UtopiaStd-Regular13"/>
            </a:endParaRPr>
          </a:p>
        </p:txBody>
      </p:sp>
      <p:pic>
        <p:nvPicPr>
          <p:cNvPr id="4" name="Picture 3" descr="Graphical user interface&#10;&#10;Description automatically generated">
            <a:extLst>
              <a:ext uri="{FF2B5EF4-FFF2-40B4-BE49-F238E27FC236}">
                <a16:creationId xmlns:a16="http://schemas.microsoft.com/office/drawing/2014/main" id="{23848885-4FA3-A326-FE8A-70DF4211FB68}"/>
              </a:ext>
            </a:extLst>
          </p:cNvPr>
          <p:cNvPicPr>
            <a:picLocks noChangeAspect="1"/>
          </p:cNvPicPr>
          <p:nvPr/>
        </p:nvPicPr>
        <p:blipFill>
          <a:blip r:embed="rId2"/>
          <a:stretch>
            <a:fillRect/>
          </a:stretch>
        </p:blipFill>
        <p:spPr>
          <a:xfrm>
            <a:off x="1409721" y="2884273"/>
            <a:ext cx="9372557" cy="2425273"/>
          </a:xfrm>
          <a:prstGeom prst="rect">
            <a:avLst/>
          </a:prstGeom>
        </p:spPr>
      </p:pic>
      <p:sp>
        <p:nvSpPr>
          <p:cNvPr id="7" name="TextBox 6">
            <a:extLst>
              <a:ext uri="{FF2B5EF4-FFF2-40B4-BE49-F238E27FC236}">
                <a16:creationId xmlns:a16="http://schemas.microsoft.com/office/drawing/2014/main" id="{57B66577-E298-4DCF-8705-0CECA2281DCA}"/>
              </a:ext>
            </a:extLst>
          </p:cNvPr>
          <p:cNvSpPr txBox="1"/>
          <p:nvPr/>
        </p:nvSpPr>
        <p:spPr>
          <a:xfrm>
            <a:off x="2091193" y="5309546"/>
            <a:ext cx="2075290" cy="369332"/>
          </a:xfrm>
          <a:prstGeom prst="rect">
            <a:avLst/>
          </a:prstGeom>
          <a:noFill/>
        </p:spPr>
        <p:txBody>
          <a:bodyPr wrap="square" rtlCol="0">
            <a:spAutoFit/>
          </a:bodyPr>
          <a:lstStyle/>
          <a:p>
            <a:r>
              <a:rPr lang="en-CA" dirty="0"/>
              <a:t>Content Image</a:t>
            </a:r>
          </a:p>
        </p:txBody>
      </p:sp>
      <p:sp>
        <p:nvSpPr>
          <p:cNvPr id="8" name="TextBox 7">
            <a:extLst>
              <a:ext uri="{FF2B5EF4-FFF2-40B4-BE49-F238E27FC236}">
                <a16:creationId xmlns:a16="http://schemas.microsoft.com/office/drawing/2014/main" id="{AFDFA389-0B3A-539B-81BC-81CF19964418}"/>
              </a:ext>
            </a:extLst>
          </p:cNvPr>
          <p:cNvSpPr txBox="1"/>
          <p:nvPr/>
        </p:nvSpPr>
        <p:spPr>
          <a:xfrm>
            <a:off x="5001370" y="5333261"/>
            <a:ext cx="2075290" cy="369332"/>
          </a:xfrm>
          <a:prstGeom prst="rect">
            <a:avLst/>
          </a:prstGeom>
          <a:noFill/>
        </p:spPr>
        <p:txBody>
          <a:bodyPr wrap="square" rtlCol="0">
            <a:spAutoFit/>
          </a:bodyPr>
          <a:lstStyle/>
          <a:p>
            <a:r>
              <a:rPr lang="en-CA" dirty="0"/>
              <a:t>Style Image</a:t>
            </a:r>
          </a:p>
        </p:txBody>
      </p:sp>
      <p:sp>
        <p:nvSpPr>
          <p:cNvPr id="9" name="TextBox 8">
            <a:extLst>
              <a:ext uri="{FF2B5EF4-FFF2-40B4-BE49-F238E27FC236}">
                <a16:creationId xmlns:a16="http://schemas.microsoft.com/office/drawing/2014/main" id="{28972A59-F950-52DD-DCFA-D162AF89B223}"/>
              </a:ext>
            </a:extLst>
          </p:cNvPr>
          <p:cNvSpPr txBox="1"/>
          <p:nvPr/>
        </p:nvSpPr>
        <p:spPr>
          <a:xfrm>
            <a:off x="8025517" y="5333261"/>
            <a:ext cx="2075290" cy="369332"/>
          </a:xfrm>
          <a:prstGeom prst="rect">
            <a:avLst/>
          </a:prstGeom>
          <a:noFill/>
        </p:spPr>
        <p:txBody>
          <a:bodyPr wrap="square" rtlCol="0">
            <a:spAutoFit/>
          </a:bodyPr>
          <a:lstStyle/>
          <a:p>
            <a:r>
              <a:rPr lang="en-CA" dirty="0"/>
              <a:t>Stylized Image</a:t>
            </a:r>
          </a:p>
        </p:txBody>
      </p:sp>
    </p:spTree>
    <p:extLst>
      <p:ext uri="{BB962C8B-B14F-4D97-AF65-F5344CB8AC3E}">
        <p14:creationId xmlns:p14="http://schemas.microsoft.com/office/powerpoint/2010/main" val="113784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6" name="Content Placeholder 5">
            <a:extLst>
              <a:ext uri="{FF2B5EF4-FFF2-40B4-BE49-F238E27FC236}">
                <a16:creationId xmlns:a16="http://schemas.microsoft.com/office/drawing/2014/main" id="{CCDA6BE4-467F-F5E8-AD47-CDC3920F8B58}"/>
              </a:ext>
            </a:extLst>
          </p:cNvPr>
          <p:cNvSpPr>
            <a:spLocks noGrp="1"/>
          </p:cNvSpPr>
          <p:nvPr>
            <p:ph idx="1"/>
          </p:nvPr>
        </p:nvSpPr>
        <p:spPr>
          <a:xfrm>
            <a:off x="1097280" y="2122111"/>
            <a:ext cx="10058400" cy="3760891"/>
          </a:xfrm>
        </p:spPr>
        <p:txBody>
          <a:bodyPr/>
          <a:lstStyle/>
          <a:p>
            <a:pPr algn="l"/>
            <a:r>
              <a:rPr lang="en-US" sz="1800" b="1" i="0" u="none" strike="noStrike" baseline="0" dirty="0">
                <a:latin typeface="UtopiaStd-Bold13"/>
              </a:rPr>
              <a:t> </a:t>
            </a:r>
            <a:endParaRPr lang="en-US" sz="1800" b="0" i="0" u="none" strike="noStrike" baseline="0" dirty="0">
              <a:latin typeface="UtopiaStd-Regular13"/>
            </a:endParaRPr>
          </a:p>
        </p:txBody>
      </p:sp>
      <p:sp>
        <p:nvSpPr>
          <p:cNvPr id="7" name="TextBox 6">
            <a:extLst>
              <a:ext uri="{FF2B5EF4-FFF2-40B4-BE49-F238E27FC236}">
                <a16:creationId xmlns:a16="http://schemas.microsoft.com/office/drawing/2014/main" id="{57B66577-E298-4DCF-8705-0CECA2281DCA}"/>
              </a:ext>
            </a:extLst>
          </p:cNvPr>
          <p:cNvSpPr txBox="1"/>
          <p:nvPr/>
        </p:nvSpPr>
        <p:spPr>
          <a:xfrm>
            <a:off x="2091193" y="5309546"/>
            <a:ext cx="2075290" cy="369332"/>
          </a:xfrm>
          <a:prstGeom prst="rect">
            <a:avLst/>
          </a:prstGeom>
          <a:noFill/>
        </p:spPr>
        <p:txBody>
          <a:bodyPr wrap="square" rtlCol="0">
            <a:spAutoFit/>
          </a:bodyPr>
          <a:lstStyle/>
          <a:p>
            <a:r>
              <a:rPr lang="en-CA" dirty="0"/>
              <a:t>Content Image</a:t>
            </a:r>
          </a:p>
        </p:txBody>
      </p:sp>
      <p:sp>
        <p:nvSpPr>
          <p:cNvPr id="8" name="TextBox 7">
            <a:extLst>
              <a:ext uri="{FF2B5EF4-FFF2-40B4-BE49-F238E27FC236}">
                <a16:creationId xmlns:a16="http://schemas.microsoft.com/office/drawing/2014/main" id="{AFDFA389-0B3A-539B-81BC-81CF19964418}"/>
              </a:ext>
            </a:extLst>
          </p:cNvPr>
          <p:cNvSpPr txBox="1"/>
          <p:nvPr/>
        </p:nvSpPr>
        <p:spPr>
          <a:xfrm>
            <a:off x="5001370" y="5333261"/>
            <a:ext cx="2075290" cy="369332"/>
          </a:xfrm>
          <a:prstGeom prst="rect">
            <a:avLst/>
          </a:prstGeom>
          <a:noFill/>
        </p:spPr>
        <p:txBody>
          <a:bodyPr wrap="square" rtlCol="0">
            <a:spAutoFit/>
          </a:bodyPr>
          <a:lstStyle/>
          <a:p>
            <a:r>
              <a:rPr lang="en-CA" dirty="0"/>
              <a:t>Style Image</a:t>
            </a:r>
          </a:p>
        </p:txBody>
      </p:sp>
      <p:sp>
        <p:nvSpPr>
          <p:cNvPr id="9" name="TextBox 8">
            <a:extLst>
              <a:ext uri="{FF2B5EF4-FFF2-40B4-BE49-F238E27FC236}">
                <a16:creationId xmlns:a16="http://schemas.microsoft.com/office/drawing/2014/main" id="{28972A59-F950-52DD-DCFA-D162AF89B223}"/>
              </a:ext>
            </a:extLst>
          </p:cNvPr>
          <p:cNvSpPr txBox="1"/>
          <p:nvPr/>
        </p:nvSpPr>
        <p:spPr>
          <a:xfrm>
            <a:off x="8025517" y="5333261"/>
            <a:ext cx="2075290" cy="369332"/>
          </a:xfrm>
          <a:prstGeom prst="rect">
            <a:avLst/>
          </a:prstGeom>
          <a:noFill/>
        </p:spPr>
        <p:txBody>
          <a:bodyPr wrap="square" rtlCol="0">
            <a:spAutoFit/>
          </a:bodyPr>
          <a:lstStyle/>
          <a:p>
            <a:r>
              <a:rPr lang="en-CA" dirty="0"/>
              <a:t>Stylized Image</a:t>
            </a:r>
          </a:p>
        </p:txBody>
      </p:sp>
      <p:pic>
        <p:nvPicPr>
          <p:cNvPr id="10" name="Picture 9">
            <a:extLst>
              <a:ext uri="{FF2B5EF4-FFF2-40B4-BE49-F238E27FC236}">
                <a16:creationId xmlns:a16="http://schemas.microsoft.com/office/drawing/2014/main" id="{101FE924-0142-5C0E-0E94-99C1812E9A42}"/>
              </a:ext>
            </a:extLst>
          </p:cNvPr>
          <p:cNvPicPr>
            <a:picLocks noChangeAspect="1"/>
          </p:cNvPicPr>
          <p:nvPr/>
        </p:nvPicPr>
        <p:blipFill>
          <a:blip r:embed="rId2"/>
          <a:stretch>
            <a:fillRect/>
          </a:stretch>
        </p:blipFill>
        <p:spPr>
          <a:xfrm>
            <a:off x="1857375" y="1925272"/>
            <a:ext cx="8477250" cy="3957730"/>
          </a:xfrm>
          <a:prstGeom prst="rect">
            <a:avLst/>
          </a:prstGeom>
        </p:spPr>
      </p:pic>
    </p:spTree>
    <p:extLst>
      <p:ext uri="{BB962C8B-B14F-4D97-AF65-F5344CB8AC3E}">
        <p14:creationId xmlns:p14="http://schemas.microsoft.com/office/powerpoint/2010/main" val="178993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 </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349752149"/>
              </p:ext>
            </p:extLst>
          </p:nvPr>
        </p:nvGraphicFramePr>
        <p:xfrm>
          <a:off x="1096963" y="2178657"/>
          <a:ext cx="10058400" cy="3705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Tree>
    <p:extLst>
      <p:ext uri="{BB962C8B-B14F-4D97-AF65-F5344CB8AC3E}">
        <p14:creationId xmlns:p14="http://schemas.microsoft.com/office/powerpoint/2010/main" val="265522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 – Arbitrary Style Transfer </a:t>
            </a:r>
            <a:br>
              <a:rPr lang="en-US" dirty="0"/>
            </a:br>
            <a:r>
              <a:rPr lang="en-US" sz="1300" dirty="0"/>
              <a:t>https://tfhub.dev/google/magenta/arbitrary-image-stylization-v1-256/2</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pic>
        <p:nvPicPr>
          <p:cNvPr id="1026" name="Picture 2">
            <a:extLst>
              <a:ext uri="{FF2B5EF4-FFF2-40B4-BE49-F238E27FC236}">
                <a16:creationId xmlns:a16="http://schemas.microsoft.com/office/drawing/2014/main" id="{176E000C-42A8-4FC6-1016-F1B29A4938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7914" y="2109708"/>
            <a:ext cx="9377131" cy="36456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699002-5AEA-219E-C6A2-9E2830A16029}"/>
              </a:ext>
            </a:extLst>
          </p:cNvPr>
          <p:cNvSpPr txBox="1"/>
          <p:nvPr/>
        </p:nvSpPr>
        <p:spPr>
          <a:xfrm>
            <a:off x="1611113" y="5755327"/>
            <a:ext cx="7835035" cy="646331"/>
          </a:xfrm>
          <a:prstGeom prst="rect">
            <a:avLst/>
          </a:prstGeom>
          <a:noFill/>
        </p:spPr>
        <p:txBody>
          <a:bodyPr wrap="square" rtlCol="0">
            <a:spAutoFit/>
          </a:bodyPr>
          <a:lstStyle/>
          <a:p>
            <a:r>
              <a:rPr lang="en-CA" b="0" i="0" dirty="0">
                <a:effectLst/>
                <a:latin typeface="Roboto" panose="02000000000000000000" pitchFamily="2" charset="0"/>
                <a:hlinkClick r:id="rId3"/>
              </a:rPr>
              <a:t>https://github.com/xunhuang1995/AdaIN-style</a:t>
            </a:r>
            <a:endParaRPr lang="en-CA" b="0" i="0" dirty="0">
              <a:effectLst/>
              <a:latin typeface="Roboto" panose="02000000000000000000" pitchFamily="2" charset="0"/>
            </a:endParaRPr>
          </a:p>
          <a:p>
            <a:r>
              <a:rPr lang="en-US" dirty="0"/>
              <a:t>Arbitrary Style Transfer in Real-time with Adaptive Instance Normalization</a:t>
            </a:r>
            <a:endParaRPr lang="en-CA" dirty="0"/>
          </a:p>
        </p:txBody>
      </p:sp>
    </p:spTree>
    <p:extLst>
      <p:ext uri="{BB962C8B-B14F-4D97-AF65-F5344CB8AC3E}">
        <p14:creationId xmlns:p14="http://schemas.microsoft.com/office/powerpoint/2010/main" val="3400114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 – </a:t>
            </a:r>
            <a:r>
              <a:rPr lang="en-US" dirty="0" err="1"/>
              <a:t>Arbitary</a:t>
            </a:r>
            <a:r>
              <a:rPr lang="en-US" dirty="0"/>
              <a:t> Style Transfer </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pic>
        <p:nvPicPr>
          <p:cNvPr id="7" name="Content Placeholder 6">
            <a:extLst>
              <a:ext uri="{FF2B5EF4-FFF2-40B4-BE49-F238E27FC236}">
                <a16:creationId xmlns:a16="http://schemas.microsoft.com/office/drawing/2014/main" id="{98C750BC-37D6-E58A-A9B0-5A1DFB604642}"/>
              </a:ext>
            </a:extLst>
          </p:cNvPr>
          <p:cNvPicPr>
            <a:picLocks noGrp="1" noChangeAspect="1"/>
          </p:cNvPicPr>
          <p:nvPr>
            <p:ph idx="1"/>
          </p:nvPr>
        </p:nvPicPr>
        <p:blipFill>
          <a:blip r:embed="rId2"/>
          <a:stretch>
            <a:fillRect/>
          </a:stretch>
        </p:blipFill>
        <p:spPr>
          <a:xfrm>
            <a:off x="1096963" y="2508344"/>
            <a:ext cx="10058400" cy="3418003"/>
          </a:xfrm>
        </p:spPr>
      </p:pic>
    </p:spTree>
    <p:extLst>
      <p:ext uri="{BB962C8B-B14F-4D97-AF65-F5344CB8AC3E}">
        <p14:creationId xmlns:p14="http://schemas.microsoft.com/office/powerpoint/2010/main" val="1379936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 – Arbitrary Style Transfer </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6" name="TextBox 5">
            <a:extLst>
              <a:ext uri="{FF2B5EF4-FFF2-40B4-BE49-F238E27FC236}">
                <a16:creationId xmlns:a16="http://schemas.microsoft.com/office/drawing/2014/main" id="{2B699002-5AEA-219E-C6A2-9E2830A16029}"/>
              </a:ext>
            </a:extLst>
          </p:cNvPr>
          <p:cNvSpPr txBox="1"/>
          <p:nvPr/>
        </p:nvSpPr>
        <p:spPr>
          <a:xfrm>
            <a:off x="1587261" y="5755327"/>
            <a:ext cx="5624422" cy="369332"/>
          </a:xfrm>
          <a:prstGeom prst="rect">
            <a:avLst/>
          </a:prstGeom>
          <a:noFill/>
        </p:spPr>
        <p:txBody>
          <a:bodyPr wrap="square" rtlCol="0">
            <a:spAutoFit/>
          </a:bodyPr>
          <a:lstStyle/>
          <a:p>
            <a:r>
              <a:rPr lang="en-CA" b="0" i="0" dirty="0">
                <a:effectLst/>
                <a:latin typeface="Roboto" panose="02000000000000000000" pitchFamily="2" charset="0"/>
                <a:hlinkClick r:id="rId2"/>
              </a:rPr>
              <a:t>https://github.com/xunhuang1995/AdaIN-style</a:t>
            </a:r>
            <a:endParaRPr lang="en-CA" dirty="0"/>
          </a:p>
        </p:txBody>
      </p:sp>
      <p:sp>
        <p:nvSpPr>
          <p:cNvPr id="3" name="Content Placeholder 2">
            <a:extLst>
              <a:ext uri="{FF2B5EF4-FFF2-40B4-BE49-F238E27FC236}">
                <a16:creationId xmlns:a16="http://schemas.microsoft.com/office/drawing/2014/main" id="{67213AE9-4007-55A9-4C8B-A820E66E7F5A}"/>
              </a:ext>
            </a:extLst>
          </p:cNvPr>
          <p:cNvSpPr>
            <a:spLocks noGrp="1"/>
          </p:cNvSpPr>
          <p:nvPr>
            <p:ph idx="1"/>
          </p:nvPr>
        </p:nvSpPr>
        <p:spPr/>
        <p:txBody>
          <a:bodyPr/>
          <a:lstStyle/>
          <a:p>
            <a:endParaRPr lang="en-CA" dirty="0"/>
          </a:p>
        </p:txBody>
      </p:sp>
      <p:pic>
        <p:nvPicPr>
          <p:cNvPr id="7" name="Picture 6">
            <a:extLst>
              <a:ext uri="{FF2B5EF4-FFF2-40B4-BE49-F238E27FC236}">
                <a16:creationId xmlns:a16="http://schemas.microsoft.com/office/drawing/2014/main" id="{28C15922-AAD1-134F-ADB1-B1593741F7FA}"/>
              </a:ext>
            </a:extLst>
          </p:cNvPr>
          <p:cNvPicPr>
            <a:picLocks noChangeAspect="1"/>
          </p:cNvPicPr>
          <p:nvPr/>
        </p:nvPicPr>
        <p:blipFill>
          <a:blip r:embed="rId3"/>
          <a:stretch>
            <a:fillRect/>
          </a:stretch>
        </p:blipFill>
        <p:spPr>
          <a:xfrm>
            <a:off x="1240402" y="2108201"/>
            <a:ext cx="9597225" cy="3276285"/>
          </a:xfrm>
          <a:prstGeom prst="rect">
            <a:avLst/>
          </a:prstGeom>
        </p:spPr>
      </p:pic>
    </p:spTree>
    <p:extLst>
      <p:ext uri="{BB962C8B-B14F-4D97-AF65-F5344CB8AC3E}">
        <p14:creationId xmlns:p14="http://schemas.microsoft.com/office/powerpoint/2010/main" val="415849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Style Transfer – Arbitrary Style Transfer </a:t>
            </a:r>
          </a:p>
        </p:txBody>
      </p:sp>
      <p:sp>
        <p:nvSpPr>
          <p:cNvPr id="5" name="TextBox 4">
            <a:extLst>
              <a:ext uri="{FF2B5EF4-FFF2-40B4-BE49-F238E27FC236}">
                <a16:creationId xmlns:a16="http://schemas.microsoft.com/office/drawing/2014/main" id="{09B12BD1-EBEC-0D9F-F0FE-D3680020974F}"/>
              </a:ext>
            </a:extLst>
          </p:cNvPr>
          <p:cNvSpPr txBox="1"/>
          <p:nvPr/>
        </p:nvSpPr>
        <p:spPr>
          <a:xfrm>
            <a:off x="365760" y="6456459"/>
            <a:ext cx="11346511" cy="369332"/>
          </a:xfrm>
          <a:prstGeom prst="rect">
            <a:avLst/>
          </a:prstGeom>
          <a:noFill/>
        </p:spPr>
        <p:txBody>
          <a:bodyPr wrap="square" rtlCol="0">
            <a:spAutoFit/>
          </a:bodyPr>
          <a:lstStyle/>
          <a:p>
            <a:r>
              <a:rPr lang="en-CA" dirty="0">
                <a:solidFill>
                  <a:schemeClr val="bg1"/>
                </a:solidFill>
                <a:latin typeface="Times New Roman" panose="02020603050405020304" pitchFamily="18" charset="0"/>
                <a:cs typeface="Times New Roman" panose="02020603050405020304" pitchFamily="18" charset="0"/>
              </a:rPr>
              <a:t>University of Toronto – SCS 3546 DEEP LEARNING</a:t>
            </a:r>
          </a:p>
        </p:txBody>
      </p:sp>
      <p:sp>
        <p:nvSpPr>
          <p:cNvPr id="3" name="Content Placeholder 2">
            <a:extLst>
              <a:ext uri="{FF2B5EF4-FFF2-40B4-BE49-F238E27FC236}">
                <a16:creationId xmlns:a16="http://schemas.microsoft.com/office/drawing/2014/main" id="{67213AE9-4007-55A9-4C8B-A820E66E7F5A}"/>
              </a:ext>
            </a:extLst>
          </p:cNvPr>
          <p:cNvSpPr>
            <a:spLocks noGrp="1"/>
          </p:cNvSpPr>
          <p:nvPr>
            <p:ph idx="1"/>
          </p:nvPr>
        </p:nvSpPr>
        <p:spPr/>
        <p:txBody>
          <a:bodyPr/>
          <a:lstStyle/>
          <a:p>
            <a:endParaRPr lang="en-CA" dirty="0"/>
          </a:p>
        </p:txBody>
      </p:sp>
      <p:pic>
        <p:nvPicPr>
          <p:cNvPr id="8" name="Picture 7">
            <a:extLst>
              <a:ext uri="{FF2B5EF4-FFF2-40B4-BE49-F238E27FC236}">
                <a16:creationId xmlns:a16="http://schemas.microsoft.com/office/drawing/2014/main" id="{C128932A-6A5E-18AD-01AB-815760509393}"/>
              </a:ext>
            </a:extLst>
          </p:cNvPr>
          <p:cNvPicPr>
            <a:picLocks noChangeAspect="1"/>
          </p:cNvPicPr>
          <p:nvPr/>
        </p:nvPicPr>
        <p:blipFill>
          <a:blip r:embed="rId2"/>
          <a:stretch>
            <a:fillRect/>
          </a:stretch>
        </p:blipFill>
        <p:spPr>
          <a:xfrm>
            <a:off x="818735" y="2108201"/>
            <a:ext cx="10275985" cy="3012440"/>
          </a:xfrm>
          <a:prstGeom prst="rect">
            <a:avLst/>
          </a:prstGeom>
        </p:spPr>
      </p:pic>
    </p:spTree>
    <p:extLst>
      <p:ext uri="{BB962C8B-B14F-4D97-AF65-F5344CB8AC3E}">
        <p14:creationId xmlns:p14="http://schemas.microsoft.com/office/powerpoint/2010/main" val="3443402430"/>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{2E8A232B-3D4F-4E0D-B744-820222F26174}tf11437505_win32</Template>
  <TotalTime>170</TotalTime>
  <Words>738</Words>
  <Application>Microsoft Office PowerPoint</Application>
  <PresentationFormat>Widescreen</PresentationFormat>
  <Paragraphs>103</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Calibri</vt:lpstr>
      <vt:lpstr>charter</vt:lpstr>
      <vt:lpstr>Georgia Pro Cond Light</vt:lpstr>
      <vt:lpstr>Roboto</vt:lpstr>
      <vt:lpstr>sohne</vt:lpstr>
      <vt:lpstr>Speak Pro</vt:lpstr>
      <vt:lpstr>Times New Roman</vt:lpstr>
      <vt:lpstr>UtopiaStd-Bold13</vt:lpstr>
      <vt:lpstr>UtopiaStd-Regular13</vt:lpstr>
      <vt:lpstr>RetrospectVTI</vt:lpstr>
      <vt:lpstr>StyleTransfer</vt:lpstr>
      <vt:lpstr>Style Transfer</vt:lpstr>
      <vt:lpstr>Style Transfer</vt:lpstr>
      <vt:lpstr>Style Transfer</vt:lpstr>
      <vt:lpstr>Style Transfer </vt:lpstr>
      <vt:lpstr>Style Transfer – Arbitrary Style Transfer  https://tfhub.dev/google/magenta/arbitrary-image-stylization-v1-256/2</vt:lpstr>
      <vt:lpstr>Style Transfer – Arbitary Style Transfer </vt:lpstr>
      <vt:lpstr>Style Transfer – Arbitrary Style Transfer </vt:lpstr>
      <vt:lpstr>Style Transfer – Arbitrary Style Transfer </vt:lpstr>
      <vt:lpstr>Style Transfer – Tensorflow Lite</vt:lpstr>
      <vt:lpstr>Style Transfer – VGG19 using Transfer Learning</vt:lpstr>
      <vt:lpstr>Style Transfer – VGG19 using Transfer Learning – Loss Functions</vt:lpstr>
      <vt:lpstr>Style Transfer – VGG19 using Transfer Learning – Gram Matrix</vt:lpstr>
      <vt:lpstr>Style Transfer – VGG19 using Transfer Learning</vt:lpstr>
      <vt:lpstr>Lesson Learned</vt:lpstr>
      <vt:lpstr>Resources https://github.com/eziat2/Style_Transfer/blob/main/README.md</vt:lpstr>
      <vt:lpstr>Business Application  </vt:lpstr>
      <vt:lpstr>Style Transfer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StyleTransfer</dc:title>
  <dc:creator>T S</dc:creator>
  <cp:lastModifiedBy>T S</cp:lastModifiedBy>
  <cp:revision>10</cp:revision>
  <dcterms:created xsi:type="dcterms:W3CDTF">2022-07-26T20:51:09Z</dcterms:created>
  <dcterms:modified xsi:type="dcterms:W3CDTF">2022-07-26T23:50:54Z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